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70" r:id="rId4"/>
    <p:sldId id="257" r:id="rId6"/>
    <p:sldId id="258" r:id="rId7"/>
    <p:sldId id="259" r:id="rId8"/>
    <p:sldId id="271" r:id="rId9"/>
    <p:sldId id="266" r:id="rId10"/>
    <p:sldId id="267" r:id="rId11"/>
    <p:sldId id="273" r:id="rId12"/>
    <p:sldId id="260" r:id="rId13"/>
    <p:sldId id="272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94740"/>
  </p:normalViewPr>
  <p:slideViewPr>
    <p:cSldViewPr snapToGrid="0" snapToObjects="1">
      <p:cViewPr varScale="1">
        <p:scale>
          <a:sx n="108" d="100"/>
          <a:sy n="108" d="100"/>
        </p:scale>
        <p:origin x="8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g45d3f912c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d3f912c0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g45d3f912c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264f0e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g4e5264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5264f0e4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g4e5264f0e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5264f0e4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g4e5264f0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bf9af9d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g4dbf9af9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与副标题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55044"/>
            <a:ext cx="7358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sz="5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beiyou.bytedance.com/api/invoke/video/invoke/video" TargetMode="Externa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2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644524" y="1908975"/>
            <a:ext cx="5139587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GB" sz="3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Android大作业</a:t>
            </a:r>
            <a:r>
              <a:rPr lang="zh-CN" altLang="en-US" sz="3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成果展示</a:t>
            </a:r>
            <a:endParaRPr lang="en-US" altLang="zh-CN" sz="3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altLang="zh-CN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2017211474 </a:t>
            </a:r>
            <a:r>
              <a:rPr lang="zh-CN" altLang="en-US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芊海</a:t>
            </a:r>
            <a:endParaRPr lang="en-US" altLang="zh-CN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altLang="zh-CN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2017211499 </a:t>
            </a:r>
            <a:r>
              <a:rPr lang="zh-CN" altLang="en-US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郎玉</a:t>
            </a:r>
            <a:endParaRPr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518160" y="988695"/>
            <a:ext cx="8117840" cy="349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郎玉：</a:t>
            </a:r>
            <a:endParaRPr lang="zh-CN" altLang="en-US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利用Retrofit进行网络请求，从网络接口获得视频资源，通过</a:t>
            </a:r>
            <a:r>
              <a:rPr lang="en-US" altLang="zh-CN" sz="1600" dirty="0">
                <a:solidFill>
                  <a:srgbClr val="3A5BAE"/>
                </a:solidFill>
              </a:rPr>
              <a:t>gson</a:t>
            </a:r>
            <a:r>
              <a:rPr lang="zh-CN" altLang="en-US" sz="1600" dirty="0">
                <a:solidFill>
                  <a:srgbClr val="3A5BAE"/>
                </a:solidFill>
              </a:rPr>
              <a:t>进行</a:t>
            </a:r>
            <a:r>
              <a:rPr lang="zh-CN" altLang="en-US" sz="1600" dirty="0">
                <a:solidFill>
                  <a:srgbClr val="3A5BAE"/>
                </a:solidFill>
              </a:rPr>
              <a:t>数据解析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网络资源异步获取，需要在数据获取后进行下面的操作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使用Glide加载封面图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实现页面相对布局，在调整控件可见与否情况下，实现了动态效果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利用</a:t>
            </a:r>
            <a:r>
              <a:rPr lang="en-US" altLang="zh-CN" sz="1600" dirty="0">
                <a:solidFill>
                  <a:srgbClr val="3A5BAE"/>
                </a:solidFill>
              </a:rPr>
              <a:t>RecyclerView</a:t>
            </a:r>
            <a:r>
              <a:rPr lang="zh-CN" altLang="en-US" sz="1600" dirty="0">
                <a:solidFill>
                  <a:srgbClr val="3A5BAE"/>
                </a:solidFill>
              </a:rPr>
              <a:t>和PagerSnapHelper组合实现抖音页面效果，将PagerSnapHelper附着到</a:t>
            </a:r>
            <a:r>
              <a:rPr lang="en-US" altLang="zh-CN" sz="1600" dirty="0">
                <a:solidFill>
                  <a:srgbClr val="3A5BAE"/>
                </a:solidFill>
              </a:rPr>
              <a:t>ViewPager</a:t>
            </a:r>
            <a:r>
              <a:rPr lang="zh-CN" altLang="en-US" sz="1600" dirty="0">
                <a:solidFill>
                  <a:srgbClr val="3A5BAE"/>
                </a:solidFill>
              </a:rPr>
              <a:t>上，并在SCROLL_STATE_IDLE状态下进行监听当前视频播放，当视频划出释放监听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US" altLang="zh-CN" sz="1600" dirty="0">
                <a:solidFill>
                  <a:srgbClr val="3A5BAE"/>
                </a:solidFill>
              </a:rPr>
              <a:t>VideoView</a:t>
            </a:r>
            <a:r>
              <a:rPr lang="zh-CN" altLang="en-US" sz="1600" dirty="0">
                <a:solidFill>
                  <a:srgbClr val="3A5BAE"/>
                </a:solidFill>
              </a:rPr>
              <a:t>实现视频的暂停与播放，以及视频播放前</a:t>
            </a:r>
            <a:r>
              <a:rPr lang="en-US" altLang="zh-CN" sz="1600" dirty="0">
                <a:solidFill>
                  <a:srgbClr val="3A5BAE"/>
                </a:solidFill>
              </a:rPr>
              <a:t>200ms</a:t>
            </a:r>
            <a:r>
              <a:rPr lang="zh-CN" altLang="en-US" sz="1600" dirty="0">
                <a:solidFill>
                  <a:srgbClr val="3A5BAE"/>
                </a:solidFill>
              </a:rPr>
              <a:t>封面展示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界面上用户头像用圆形剪裁展示</a:t>
            </a: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zh-CN" altLang="en-US" sz="1600" dirty="0">
              <a:solidFill>
                <a:srgbClr val="3A5BAE"/>
              </a:solidFill>
            </a:endParaRPr>
          </a:p>
          <a:p>
            <a:pPr marL="571500" lvl="1" indent="0">
              <a:lnSpc>
                <a:spcPct val="150000"/>
              </a:lnSpc>
              <a:buClr>
                <a:srgbClr val="3A5BAE"/>
              </a:buClr>
              <a:buSzPts val="1800"/>
              <a:buNone/>
            </a:pPr>
            <a:endParaRPr lang="zh-CN" altLang="en-US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endParaRPr lang="en-US" altLang="zh-CN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518425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难点及创新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 descr="字节跳动ByteDance-PPT-0724-04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GB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 descr="字节跳动ByteDance-PPT-0724-01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1786705" y="2052803"/>
            <a:ext cx="525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en-GB" sz="36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一个短视频App</a:t>
            </a:r>
            <a:endParaRPr sz="500" dirty="0"/>
          </a:p>
        </p:txBody>
      </p:sp>
      <p:sp>
        <p:nvSpPr>
          <p:cNvPr id="112" name="Google Shape;112;p27"/>
          <p:cNvSpPr txBox="1"/>
          <p:nvPr/>
        </p:nvSpPr>
        <p:spPr>
          <a:xfrm>
            <a:off x="434181" y="2721371"/>
            <a:ext cx="21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 txBox="1"/>
          <p:nvPr/>
        </p:nvSpPr>
        <p:spPr>
          <a:xfrm>
            <a:off x="657225" y="899795"/>
            <a:ext cx="7479030" cy="402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en-GB" sz="2400" dirty="0">
                <a:solidFill>
                  <a:srgbClr val="3A5BAE"/>
                </a:solidFill>
              </a:rPr>
              <a:t>视频信息流列表显示</a:t>
            </a:r>
            <a:r>
              <a:rPr lang="en-US" altLang="zh-CN" sz="2400" dirty="0">
                <a:solidFill>
                  <a:srgbClr val="3A5BAE"/>
                </a:solidFill>
              </a:rPr>
              <a:t>+</a:t>
            </a:r>
            <a:r>
              <a:rPr lang="en-GB" sz="2400" dirty="0">
                <a:solidFill>
                  <a:srgbClr val="3A5BAE"/>
                </a:solidFill>
              </a:rPr>
              <a:t>视频播放</a:t>
            </a:r>
            <a:endParaRPr lang="en-GB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从视频信息流点击某个视频封面进入播放页面</a:t>
            </a:r>
            <a:endParaRPr lang="zh-CN" altLang="en-US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根据视频信息的</a:t>
            </a:r>
            <a:r>
              <a:rPr lang="en-US" altLang="zh-CN" sz="1800" dirty="0" err="1">
                <a:solidFill>
                  <a:srgbClr val="3A5BAE"/>
                </a:solidFill>
              </a:rPr>
              <a:t>url</a:t>
            </a:r>
            <a:r>
              <a:rPr lang="zh-CN" altLang="en-US" sz="1800" dirty="0">
                <a:solidFill>
                  <a:srgbClr val="3A5BAE"/>
                </a:solidFill>
              </a:rPr>
              <a:t>播放视频</a:t>
            </a:r>
            <a:endParaRPr lang="zh-CN" altLang="en-US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暂停</a:t>
            </a:r>
            <a:r>
              <a:rPr lang="en-US" altLang="zh-CN" sz="1800" dirty="0">
                <a:solidFill>
                  <a:srgbClr val="3A5BAE"/>
                </a:solidFill>
              </a:rPr>
              <a:t>/</a:t>
            </a:r>
            <a:r>
              <a:rPr lang="zh-CN" altLang="en-US" sz="1800" dirty="0">
                <a:solidFill>
                  <a:srgbClr val="3A5BAE"/>
                </a:solidFill>
              </a:rPr>
              <a:t>继续</a:t>
            </a:r>
            <a:endParaRPr sz="2400" dirty="0">
              <a:solidFill>
                <a:srgbClr val="3A5BAE"/>
              </a:solidFill>
            </a:endParaRPr>
          </a:p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GB" sz="2400" dirty="0">
                <a:solidFill>
                  <a:srgbClr val="3A5BAE"/>
                </a:solidFill>
              </a:rPr>
              <a:t>实现</a:t>
            </a:r>
            <a:r>
              <a:rPr lang="zh-CN" altLang="en-US" sz="2400" dirty="0">
                <a:solidFill>
                  <a:srgbClr val="3A5BAE"/>
                </a:solidFill>
              </a:rPr>
              <a:t>抖音效果：</a:t>
            </a:r>
            <a:endParaRPr lang="zh-CN" altLang="en-US" sz="2400" dirty="0">
              <a:solidFill>
                <a:srgbClr val="3A5BAE"/>
              </a:solidFill>
            </a:endParaRPr>
          </a:p>
          <a:p>
            <a:pPr marL="914400" lvl="1" indent="-342900" algn="l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  <a:sym typeface="+mn-ea"/>
              </a:rPr>
              <a:t>上下滑动查看不同视频</a:t>
            </a:r>
            <a:endParaRPr lang="zh-CN" altLang="en-US" sz="1800" dirty="0">
              <a:solidFill>
                <a:srgbClr val="3A5BAE"/>
              </a:solidFill>
              <a:sym typeface="+mn-ea"/>
            </a:endParaRPr>
          </a:p>
          <a:p>
            <a:pPr marL="914400" lvl="1" indent="-342900" algn="l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sz="1800">
                <a:solidFill>
                  <a:srgbClr val="3A5BAE"/>
                </a:solidFill>
                <a:sym typeface="+mn-ea"/>
              </a:rPr>
              <a:t>封面加载模</a:t>
            </a:r>
            <a:r>
              <a:rPr lang="zh-CN" sz="1800">
                <a:solidFill>
                  <a:srgbClr val="3A5BAE"/>
                </a:solidFill>
                <a:sym typeface="+mn-ea"/>
              </a:rPr>
              <a:t>拟</a:t>
            </a:r>
            <a:r>
              <a:rPr sz="1800">
                <a:solidFill>
                  <a:srgbClr val="3A5BAE"/>
                </a:solidFill>
                <a:sym typeface="+mn-ea"/>
              </a:rPr>
              <a:t>网络延迟</a:t>
            </a:r>
            <a:endParaRPr sz="1800">
              <a:solidFill>
                <a:srgbClr val="3A5BAE"/>
              </a:solidFill>
              <a:sym typeface="+mn-ea"/>
            </a:endParaRPr>
          </a:p>
          <a:p>
            <a:pPr marL="914400" lvl="1" indent="-342900" algn="l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sz="1800" dirty="0">
                <a:solidFill>
                  <a:srgbClr val="3A5BAE"/>
                </a:solidFill>
                <a:sym typeface="+mn-ea"/>
              </a:rPr>
              <a:t>单击视频中心实现暂停</a:t>
            </a:r>
            <a:r>
              <a:rPr lang="en-US" sz="1800" dirty="0">
                <a:solidFill>
                  <a:srgbClr val="3A5BAE"/>
                </a:solidFill>
                <a:sym typeface="+mn-ea"/>
              </a:rPr>
              <a:t>/</a:t>
            </a:r>
            <a:r>
              <a:rPr sz="1800" dirty="0">
                <a:solidFill>
                  <a:srgbClr val="3A5BAE"/>
                </a:solidFill>
                <a:sym typeface="+mn-ea"/>
              </a:rPr>
              <a:t>播放</a:t>
            </a:r>
            <a:endParaRPr sz="1800" dirty="0">
              <a:solidFill>
                <a:srgbClr val="3A5BAE"/>
              </a:solidFill>
              <a:sym typeface="+mn-ea"/>
            </a:endParaRPr>
          </a:p>
          <a:p>
            <a:pPr marL="914400" lvl="1" indent="-342900" algn="l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sz="1800" dirty="0">
                <a:solidFill>
                  <a:srgbClr val="3A5BAE"/>
                </a:solidFill>
                <a:sym typeface="+mn-ea"/>
              </a:rPr>
              <a:t>双击可以进行视频点赞</a:t>
            </a:r>
            <a:endParaRPr sz="2400" dirty="0">
              <a:solidFill>
                <a:srgbClr val="3A5BAE"/>
              </a:solidFill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en-GB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App功能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24" y="1125075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GB" sz="1800" dirty="0">
                <a:solidFill>
                  <a:srgbClr val="3A5BAE"/>
                </a:solidFill>
              </a:rPr>
              <a:t>API:</a:t>
            </a:r>
            <a:r>
              <a:rPr lang="zh-CN" altLang="en-US" sz="1800" dirty="0">
                <a:solidFill>
                  <a:srgbClr val="3A5BAE"/>
                </a:solidFill>
              </a:rPr>
              <a:t>  </a:t>
            </a:r>
            <a:r>
              <a:rPr lang="en-US" altLang="zh-CN" dirty="0">
                <a:hlinkClick r:id="rId2"/>
              </a:rPr>
              <a:t>https://beiyou.bytedance.com/api/invoke/video/invoke/video</a:t>
            </a:r>
            <a:endParaRPr lang="en-US" altLang="zh-CN" dirty="0"/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GB" sz="1800" dirty="0">
                <a:solidFill>
                  <a:srgbClr val="3A5BAE"/>
                </a:solidFill>
              </a:rPr>
              <a:t>使用RecyclerView显示视频列表</a:t>
            </a:r>
            <a:r>
              <a:rPr lang="zh-CN" altLang="en-US" sz="1800" dirty="0">
                <a:solidFill>
                  <a:srgbClr val="3A5BAE"/>
                </a:solidFill>
              </a:rPr>
              <a:t> </a:t>
            </a:r>
            <a:r>
              <a:rPr lang="en-US" altLang="zh-CN" sz="1800" dirty="0">
                <a:solidFill>
                  <a:srgbClr val="3A5BAE"/>
                </a:solidFill>
              </a:rPr>
              <a:t>(</a:t>
            </a:r>
            <a:r>
              <a:rPr lang="zh-CN" altLang="en-US" sz="1800" dirty="0">
                <a:solidFill>
                  <a:srgbClr val="3A5BAE"/>
                </a:solidFill>
              </a:rPr>
              <a:t>一页显示多个</a:t>
            </a:r>
            <a:r>
              <a:rPr lang="en-US" altLang="zh-CN" sz="1800" dirty="0">
                <a:solidFill>
                  <a:srgbClr val="3A5BAE"/>
                </a:solidFill>
              </a:rPr>
              <a:t>item)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en-GB" sz="1800" dirty="0" err="1">
                <a:solidFill>
                  <a:srgbClr val="3A5BAE"/>
                </a:solidFill>
              </a:rPr>
              <a:t>使用Glide加载封面图</a:t>
            </a:r>
            <a:endParaRPr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en-US" altLang="zh-CN" sz="1800" dirty="0" err="1">
                <a:solidFill>
                  <a:srgbClr val="3A5BAE"/>
                </a:solidFill>
              </a:rPr>
              <a:t>VideoView</a:t>
            </a:r>
            <a:r>
              <a:rPr lang="zh-CN" altLang="en-US" sz="1800" dirty="0">
                <a:solidFill>
                  <a:srgbClr val="3A5BAE"/>
                </a:solidFill>
              </a:rPr>
              <a:t>播放</a:t>
            </a:r>
            <a:r>
              <a:rPr lang="en-GB" sz="1800" dirty="0">
                <a:solidFill>
                  <a:srgbClr val="3A5BAE"/>
                </a:solidFill>
              </a:rPr>
              <a:t>视频</a:t>
            </a:r>
            <a:endParaRPr lang="en-GB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类似抖音全屏</a:t>
            </a:r>
            <a:r>
              <a:rPr lang="en-US" altLang="zh-CN" sz="1800" dirty="0">
                <a:solidFill>
                  <a:srgbClr val="3A5BAE"/>
                </a:solidFill>
              </a:rPr>
              <a:t>item(</a:t>
            </a:r>
            <a:r>
              <a:rPr lang="zh-CN" altLang="en-US" sz="1800" dirty="0">
                <a:solidFill>
                  <a:srgbClr val="3A5BAE"/>
                </a:solidFill>
              </a:rPr>
              <a:t>即一页就一个</a:t>
            </a:r>
            <a:r>
              <a:rPr lang="en-US" altLang="zh-CN" sz="1800" dirty="0">
                <a:solidFill>
                  <a:srgbClr val="3A5BAE"/>
                </a:solidFill>
              </a:rPr>
              <a:t>)</a:t>
            </a:r>
            <a:r>
              <a:rPr lang="zh-CN" altLang="en-US" sz="1800" dirty="0">
                <a:solidFill>
                  <a:srgbClr val="3A5BAE"/>
                </a:solidFill>
              </a:rPr>
              <a:t>，采用</a:t>
            </a:r>
            <a:r>
              <a:rPr lang="en-US" altLang="zh-CN" sz="1800" dirty="0">
                <a:solidFill>
                  <a:srgbClr val="3A5BAE"/>
                </a:solidFill>
              </a:rPr>
              <a:t>RecyclerView和PagerSnapHelper</a:t>
            </a:r>
            <a:r>
              <a:rPr lang="zh-CN" altLang="en-US" sz="1800" dirty="0">
                <a:solidFill>
                  <a:srgbClr val="3A5BAE"/>
                </a:solidFill>
              </a:rPr>
              <a:t>来实现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实现方法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24" y="1125075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芊海</a:t>
            </a:r>
            <a:r>
              <a:rPr lang="en-US" altLang="zh-CN" sz="2400" dirty="0">
                <a:solidFill>
                  <a:srgbClr val="3A5BAE"/>
                </a:solidFill>
              </a:rPr>
              <a:t>(</a:t>
            </a:r>
            <a:r>
              <a:rPr lang="zh-CN" altLang="en-US" sz="2400" dirty="0">
                <a:solidFill>
                  <a:srgbClr val="3A5BAE"/>
                </a:solidFill>
              </a:rPr>
              <a:t>蓝色</a:t>
            </a:r>
            <a:r>
              <a:rPr lang="en-US" altLang="zh-CN" sz="2400" dirty="0">
                <a:solidFill>
                  <a:srgbClr val="3A5BAE"/>
                </a:solidFill>
              </a:rPr>
              <a:t>) </a:t>
            </a:r>
            <a:r>
              <a:rPr lang="zh-CN" altLang="en-US" sz="2400" dirty="0">
                <a:solidFill>
                  <a:srgbClr val="3A5BAE"/>
                </a:solidFill>
              </a:rPr>
              <a:t>：</a:t>
            </a:r>
            <a:endParaRPr lang="zh-CN" altLang="en-US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视频信息流列表显示页</a:t>
            </a:r>
            <a:r>
              <a:rPr lang="en-US" altLang="zh-CN" sz="1800" dirty="0">
                <a:solidFill>
                  <a:srgbClr val="3A5BAE"/>
                </a:solidFill>
              </a:rPr>
              <a:t>+</a:t>
            </a:r>
            <a:r>
              <a:rPr lang="zh-CN" altLang="en-US" sz="1800" dirty="0">
                <a:solidFill>
                  <a:srgbClr val="3A5BAE"/>
                </a:solidFill>
              </a:rPr>
              <a:t>视频播放页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抖音页面的双击点赞、视频居中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郎玉</a:t>
            </a:r>
            <a:r>
              <a:rPr lang="en-US" altLang="zh-CN" sz="2400" dirty="0">
                <a:solidFill>
                  <a:srgbClr val="3A5BAE"/>
                </a:solidFill>
              </a:rPr>
              <a:t>(</a:t>
            </a:r>
            <a:r>
              <a:rPr lang="zh-CN" altLang="en-US" sz="2400" dirty="0">
                <a:solidFill>
                  <a:srgbClr val="3A5BAE"/>
                </a:solidFill>
              </a:rPr>
              <a:t>黄色</a:t>
            </a:r>
            <a:r>
              <a:rPr lang="en-US" altLang="zh-CN" sz="2400" dirty="0">
                <a:solidFill>
                  <a:srgbClr val="3A5BAE"/>
                </a:solidFill>
              </a:rPr>
              <a:t>)</a:t>
            </a:r>
            <a:r>
              <a:rPr lang="zh-CN" altLang="en-US" sz="2400" dirty="0">
                <a:solidFill>
                  <a:srgbClr val="3A5BAE"/>
                </a:solidFill>
              </a:rPr>
              <a:t>：</a:t>
            </a:r>
            <a:endParaRPr lang="en-US" altLang="zh-CN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类抖音页面的实现：上下滑动、单击暂停</a:t>
            </a: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800" dirty="0">
                <a:solidFill>
                  <a:srgbClr val="3A5BAE"/>
                </a:solidFill>
              </a:rPr>
              <a:t>公用部分的相关类与接口</a:t>
            </a:r>
            <a:endParaRPr lang="zh-CN" altLang="en-US" sz="24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组内分工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30" y="255181"/>
            <a:ext cx="1989015" cy="3070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9" y="3325404"/>
            <a:ext cx="1989015" cy="13419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369577" y="927800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3" y="528000"/>
            <a:ext cx="620134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5E5E5E"/>
              </a:buClr>
              <a:buSzPts val="1900"/>
            </a:pPr>
            <a:r>
              <a:rPr lang="en-US" sz="24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RecyclerView</a:t>
            </a: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效果展示</a:t>
            </a:r>
            <a:endParaRPr lang="zh-CN" altLang="en-US"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0" y="1226456"/>
            <a:ext cx="1658889" cy="3389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31" y="1267657"/>
            <a:ext cx="1747419" cy="35344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24" y="1144199"/>
            <a:ext cx="1862017" cy="3657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20" y="189186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33" y="1131381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5E5E5E"/>
              </a:buClr>
              <a:buSzPts val="1900"/>
            </a:pPr>
            <a:r>
              <a:rPr lang="zh-CN" altLang="en-GB" sz="2400" dirty="0">
                <a:solidFill>
                  <a:srgbClr val="3A5BAE"/>
                </a:solidFill>
              </a:rPr>
              <a:t>实现</a:t>
            </a:r>
            <a:r>
              <a:rPr lang="zh-CN" altLang="en-US" sz="2400" dirty="0">
                <a:solidFill>
                  <a:srgbClr val="3A5BAE"/>
                </a:solidFill>
              </a:rPr>
              <a:t>抖音效果展示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90" y="127591"/>
            <a:ext cx="2399109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20" y="63796"/>
            <a:ext cx="2399109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3" y="1131380"/>
            <a:ext cx="2243537" cy="40121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20" y="189186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18433" y="1131381"/>
            <a:ext cx="7717481" cy="345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5715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endParaRPr lang="en-US" altLang="zh-CN" sz="1800" dirty="0">
              <a:solidFill>
                <a:srgbClr val="3A5BAE"/>
              </a:solidFill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8433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5E5E5E"/>
              </a:buClr>
              <a:buSzPts val="1900"/>
            </a:pPr>
            <a:r>
              <a:rPr lang="zh-CN" altLang="en-US" sz="2400" dirty="0">
                <a:solidFill>
                  <a:srgbClr val="3A5BAE"/>
                </a:solidFill>
              </a:rPr>
              <a:t>录屏展示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录屏演示_05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281" y="18918"/>
            <a:ext cx="286543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descr="字节跳动ByteDance-PPT-0724-03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148" y="-92149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882180" y="725900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芊海：</a:t>
            </a:r>
            <a:endParaRPr lang="zh-CN" altLang="en-US" sz="24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US" altLang="zh-CN" sz="1600" dirty="0" err="1">
                <a:solidFill>
                  <a:srgbClr val="3A5BAE"/>
                </a:solidFill>
              </a:rPr>
              <a:t>RecycleView</a:t>
            </a:r>
            <a:r>
              <a:rPr lang="zh-CN" altLang="en-US" sz="1600" dirty="0">
                <a:solidFill>
                  <a:srgbClr val="3A5BAE"/>
                </a:solidFill>
              </a:rPr>
              <a:t>展示，</a:t>
            </a:r>
            <a:r>
              <a:rPr lang="en-US" altLang="zh-CN" sz="1600" dirty="0" err="1">
                <a:solidFill>
                  <a:srgbClr val="3A5BAE"/>
                </a:solidFill>
              </a:rPr>
              <a:t>LayoutParams</a:t>
            </a:r>
            <a:r>
              <a:rPr lang="zh-CN" altLang="en-US" sz="1600" dirty="0">
                <a:solidFill>
                  <a:srgbClr val="3A5BAE"/>
                </a:solidFill>
              </a:rPr>
              <a:t>实现了一行多列的展示，支持扩展成瀑布流效果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视频播放页的视频居中排版，对</a:t>
            </a:r>
            <a:r>
              <a:rPr lang="en-US" altLang="zh-CN" sz="1600" dirty="0" err="1">
                <a:solidFill>
                  <a:srgbClr val="3A5BAE"/>
                </a:solidFill>
              </a:rPr>
              <a:t>wrap_content</a:t>
            </a:r>
            <a:r>
              <a:rPr lang="zh-CN" altLang="en-US" sz="1600" dirty="0">
                <a:solidFill>
                  <a:srgbClr val="3A5BAE"/>
                </a:solidFill>
              </a:rPr>
              <a:t>、</a:t>
            </a:r>
            <a:r>
              <a:rPr lang="en-US" altLang="zh-CN" sz="1600" dirty="0" err="1">
                <a:solidFill>
                  <a:srgbClr val="3A5BAE"/>
                </a:solidFill>
              </a:rPr>
              <a:t>match_parent</a:t>
            </a:r>
            <a:r>
              <a:rPr lang="zh-CN" altLang="en-US" sz="1600" dirty="0">
                <a:solidFill>
                  <a:srgbClr val="3A5BAE"/>
                </a:solidFill>
              </a:rPr>
              <a:t>、居中属性放在父元素和子元素的不同效果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US" altLang="zh-CN" sz="1600" dirty="0">
                <a:solidFill>
                  <a:srgbClr val="3A5BAE"/>
                </a:solidFill>
              </a:rPr>
              <a:t>Manifest</a:t>
            </a:r>
            <a:r>
              <a:rPr lang="zh-CN" altLang="en-US" sz="1600" dirty="0">
                <a:solidFill>
                  <a:srgbClr val="3A5BAE"/>
                </a:solidFill>
              </a:rPr>
              <a:t>文件</a:t>
            </a:r>
            <a:r>
              <a:rPr lang="en-US" altLang="zh-CN" sz="1600" dirty="0">
                <a:solidFill>
                  <a:srgbClr val="3A5BAE"/>
                </a:solidFill>
              </a:rPr>
              <a:t> </a:t>
            </a:r>
            <a:r>
              <a:rPr lang="en-US" altLang="zh-CN" sz="1600" dirty="0" err="1">
                <a:solidFill>
                  <a:srgbClr val="3A5BAE"/>
                </a:solidFill>
              </a:rPr>
              <a:t>android:theme</a:t>
            </a:r>
            <a:r>
              <a:rPr lang="en-US" altLang="zh-CN" sz="1600" dirty="0">
                <a:solidFill>
                  <a:srgbClr val="3A5BAE"/>
                </a:solidFill>
              </a:rPr>
              <a:t>=“@</a:t>
            </a:r>
            <a:r>
              <a:rPr lang="en-US" altLang="zh-CN" sz="1600" dirty="0" err="1">
                <a:solidFill>
                  <a:srgbClr val="3A5BAE"/>
                </a:solidFill>
              </a:rPr>
              <a:t>android:style</a:t>
            </a:r>
            <a:r>
              <a:rPr lang="en-US" altLang="zh-CN" sz="1600" dirty="0">
                <a:solidFill>
                  <a:srgbClr val="3A5BAE"/>
                </a:solidFill>
              </a:rPr>
              <a:t>/</a:t>
            </a:r>
            <a:r>
              <a:rPr lang="en-US" altLang="zh-CN" sz="1600" dirty="0" err="1">
                <a:solidFill>
                  <a:srgbClr val="3A5BAE"/>
                </a:solidFill>
              </a:rPr>
              <a:t>Theme.NoTitleBar</a:t>
            </a:r>
            <a:r>
              <a:rPr lang="en-US" altLang="zh-CN" sz="1600" dirty="0">
                <a:solidFill>
                  <a:srgbClr val="3A5BAE"/>
                </a:solidFill>
              </a:rPr>
              <a:t>”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571500" lvl="1">
              <a:lnSpc>
                <a:spcPct val="150000"/>
              </a:lnSpc>
              <a:buClr>
                <a:srgbClr val="3A5BAE"/>
              </a:buClr>
              <a:buSzPts val="1800"/>
            </a:pPr>
            <a:r>
              <a:rPr lang="en-US" altLang="zh-CN" sz="1600" dirty="0">
                <a:solidFill>
                  <a:srgbClr val="3A5BAE"/>
                </a:solidFill>
              </a:rPr>
              <a:t>      +extends Activity </a:t>
            </a:r>
            <a:r>
              <a:rPr lang="zh-CN" altLang="en-US" sz="1600" dirty="0">
                <a:solidFill>
                  <a:srgbClr val="3A5BAE"/>
                </a:solidFill>
              </a:rPr>
              <a:t>实现无页标题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zh-CN" altLang="en-US" sz="1600" dirty="0">
                <a:solidFill>
                  <a:srgbClr val="3A5BAE"/>
                </a:solidFill>
              </a:rPr>
              <a:t>双击点赞，与暂停的区域不同，单独监听，暂停不会受到延时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r>
              <a:rPr lang="en-US" altLang="zh-CN" sz="1600" dirty="0" err="1">
                <a:solidFill>
                  <a:srgbClr val="3A5BAE"/>
                </a:solidFill>
              </a:rPr>
              <a:t>RecycleView</a:t>
            </a:r>
            <a:r>
              <a:rPr lang="zh-CN" altLang="en-US" sz="1600" dirty="0">
                <a:solidFill>
                  <a:srgbClr val="3A5BAE"/>
                </a:solidFill>
              </a:rPr>
              <a:t>跳转到播放页面后无法按返回键立马返回，后发现原因在于</a:t>
            </a:r>
            <a:r>
              <a:rPr lang="en-US" altLang="zh-CN" sz="1600" dirty="0" err="1">
                <a:solidFill>
                  <a:srgbClr val="3A5BAE"/>
                </a:solidFill>
              </a:rPr>
              <a:t>VideoView</a:t>
            </a:r>
            <a:r>
              <a:rPr lang="zh-CN" altLang="en-US" sz="1600" dirty="0">
                <a:solidFill>
                  <a:srgbClr val="3A5BAE"/>
                </a:solidFill>
              </a:rPr>
              <a:t>的进度条和返回键的触控冲突了。</a:t>
            </a:r>
            <a:endParaRPr lang="en-US" altLang="zh-CN" sz="1600" dirty="0">
              <a:solidFill>
                <a:srgbClr val="3A5BAE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1800"/>
              <a:buChar char="❏"/>
            </a:pPr>
            <a:endParaRPr lang="en-US" altLang="zh-CN" dirty="0">
              <a:solidFill>
                <a:srgbClr val="3A5BAE"/>
              </a:solidFill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518425" y="528000"/>
            <a:ext cx="4311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altLang="en-US" sz="24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难点及创新</a:t>
            </a:r>
            <a:endParaRPr sz="24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WPS 演示</Application>
  <PresentationFormat>全屏显示(16:9)</PresentationFormat>
  <Paragraphs>86</Paragraphs>
  <Slides>11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Arial</vt:lpstr>
      <vt:lpstr>Helvetica Neue</vt:lpstr>
      <vt:lpstr>Helvetica Neue Light</vt:lpstr>
      <vt:lpstr>微软雅黑</vt:lpstr>
      <vt:lpstr>Arial Unicode MS</vt:lpstr>
      <vt:lpstr>Simple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芊海</dc:creator>
  <cp:lastModifiedBy>Pirate*</cp:lastModifiedBy>
  <cp:revision>16</cp:revision>
  <dcterms:created xsi:type="dcterms:W3CDTF">2020-05-25T12:06:00Z</dcterms:created>
  <dcterms:modified xsi:type="dcterms:W3CDTF">2020-05-26T12:24:47Z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